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5" r:id="rId3"/>
    <p:sldId id="289" r:id="rId4"/>
    <p:sldId id="290" r:id="rId5"/>
    <p:sldId id="257" r:id="rId6"/>
    <p:sldId id="266" r:id="rId7"/>
    <p:sldId id="274" r:id="rId8"/>
    <p:sldId id="295" r:id="rId9"/>
    <p:sldId id="293" r:id="rId10"/>
    <p:sldId id="276" r:id="rId11"/>
    <p:sldId id="278" r:id="rId12"/>
    <p:sldId id="279" r:id="rId13"/>
    <p:sldId id="283" r:id="rId14"/>
    <p:sldId id="285" r:id="rId15"/>
    <p:sldId id="284" r:id="rId16"/>
    <p:sldId id="281" r:id="rId17"/>
    <p:sldId id="286" r:id="rId18"/>
    <p:sldId id="277" r:id="rId19"/>
    <p:sldId id="282" r:id="rId20"/>
    <p:sldId id="296" r:id="rId21"/>
    <p:sldId id="297" r:id="rId22"/>
    <p:sldId id="270" r:id="rId23"/>
    <p:sldId id="292" r:id="rId24"/>
    <p:sldId id="291" r:id="rId25"/>
    <p:sldId id="258" r:id="rId26"/>
    <p:sldId id="267" r:id="rId27"/>
    <p:sldId id="259" r:id="rId28"/>
    <p:sldId id="287" r:id="rId29"/>
    <p:sldId id="268" r:id="rId30"/>
    <p:sldId id="288" r:id="rId31"/>
    <p:sldId id="294" r:id="rId32"/>
    <p:sldId id="260" r:id="rId33"/>
    <p:sldId id="298" r:id="rId34"/>
    <p:sldId id="261" r:id="rId35"/>
    <p:sldId id="262" r:id="rId36"/>
    <p:sldId id="271" r:id="rId37"/>
    <p:sldId id="269" r:id="rId38"/>
    <p:sldId id="263" r:id="rId39"/>
    <p:sldId id="272" r:id="rId40"/>
    <p:sldId id="27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5031" autoAdjust="0"/>
  </p:normalViewPr>
  <p:slideViewPr>
    <p:cSldViewPr snapToGrid="0">
      <p:cViewPr>
        <p:scale>
          <a:sx n="75" d="100"/>
          <a:sy n="75" d="100"/>
        </p:scale>
        <p:origin x="888" y="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55199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2025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a:p>
            <a:pPr marL="171450" indent="-171450">
              <a:buFontTx/>
              <a:buChar char="-"/>
            </a:pPr>
            <a:r>
              <a:rPr lang="de-DE" dirty="0"/>
              <a:t>Ask questions right away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For the examples we are gonna use the iris dataset </a:t>
            </a:r>
          </a:p>
          <a:p>
            <a:pPr marL="171450" indent="-171450">
              <a:buFont typeface="Arial" panose="020B0604020202020204" pitchFamily="34" charset="0"/>
              <a:buChar char="•"/>
            </a:pPr>
            <a:r>
              <a:rPr lang="de-DE" dirty="0"/>
              <a:t>Most commonly used as a classification example </a:t>
            </a:r>
          </a:p>
          <a:p>
            <a:pPr marL="171450" indent="-171450">
              <a:buFont typeface="Arial" panose="020B0604020202020204" pitchFamily="34" charset="0"/>
              <a:buChar char="•"/>
            </a:pPr>
            <a:r>
              <a:rPr lang="de-DE" dirty="0"/>
              <a:t>To predict the species of an iris flower based on four attributes: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834184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To predict the species of an iris flower based on four attributes: </a:t>
            </a:r>
          </a:p>
          <a:p>
            <a:pPr marL="628650" lvl="1" indent="-171450" algn="l" fontAlgn="base">
              <a:buFont typeface="Arial" panose="020B0604020202020204" pitchFamily="34" charset="0"/>
              <a:buChar char="•"/>
            </a:pPr>
            <a:r>
              <a:rPr lang="en-US" b="0" i="0" dirty="0" err="1">
                <a:effectLst/>
                <a:latin typeface="inherit"/>
              </a:rPr>
              <a:t>SepalLengthCm</a:t>
            </a:r>
            <a:endParaRPr lang="en-US" b="0" i="0" dirty="0">
              <a:effectLst/>
              <a:latin typeface="inherit"/>
            </a:endParaRPr>
          </a:p>
          <a:p>
            <a:pPr marL="628650" lvl="1" indent="-171450" algn="l" fontAlgn="base">
              <a:buFont typeface="Arial" panose="020B0604020202020204" pitchFamily="34" charset="0"/>
              <a:buChar char="•"/>
            </a:pPr>
            <a:r>
              <a:rPr lang="en-US" b="0" i="0" dirty="0" err="1">
                <a:effectLst/>
                <a:latin typeface="inherit"/>
              </a:rPr>
              <a:t>SepalWidthCm</a:t>
            </a:r>
            <a:endParaRPr lang="en-US" b="0" i="0" dirty="0">
              <a:effectLst/>
              <a:latin typeface="inherit"/>
            </a:endParaRPr>
          </a:p>
          <a:p>
            <a:pPr marL="628650" lvl="1" indent="-171450" algn="l" fontAlgn="base">
              <a:buFont typeface="Arial" panose="020B0604020202020204" pitchFamily="34" charset="0"/>
              <a:buChar char="•"/>
            </a:pPr>
            <a:r>
              <a:rPr lang="en-US" b="0" i="0" dirty="0" err="1">
                <a:effectLst/>
                <a:latin typeface="inherit"/>
              </a:rPr>
              <a:t>PetalLengthCm</a:t>
            </a:r>
            <a:endParaRPr lang="en-US" b="0" i="0" dirty="0">
              <a:effectLst/>
              <a:latin typeface="inherit"/>
            </a:endParaRPr>
          </a:p>
          <a:p>
            <a:pPr marL="628650" lvl="1" indent="-171450" algn="l" fontAlgn="base">
              <a:buFont typeface="Arial" panose="020B0604020202020204" pitchFamily="34" charset="0"/>
              <a:buChar char="•"/>
            </a:pPr>
            <a:r>
              <a:rPr lang="en-US" b="0" i="0" dirty="0" err="1">
                <a:effectLst/>
                <a:latin typeface="inherit"/>
              </a:rPr>
              <a:t>PetalWidthCm</a:t>
            </a:r>
            <a:endParaRPr lang="en-US" b="0" i="0" dirty="0">
              <a:effectLst/>
              <a:latin typeface="inherit"/>
            </a:endParaRPr>
          </a:p>
          <a:p>
            <a:pPr marL="171450" indent="-171450">
              <a:buFont typeface="Arial" panose="020B0604020202020204" pitchFamily="34" charset="0"/>
              <a:buChar char="•"/>
            </a:pPr>
            <a:endParaRPr lang="de-DE"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3004717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sz="1200" b="0" dirty="0"/>
              <a:t>Who has python knowledge? </a:t>
            </a:r>
          </a:p>
          <a:p>
            <a:pPr marL="171450" indent="-171450">
              <a:buFont typeface="Arial" panose="020B0604020202020204" pitchFamily="34" charset="0"/>
              <a:buChar char="•"/>
            </a:pPr>
            <a:r>
              <a:rPr lang="de-DE" sz="1200" b="0" dirty="0"/>
              <a:t>Go through this process once </a:t>
            </a:r>
          </a:p>
          <a:p>
            <a:endParaRPr lang="en-US" sz="1200" b="0"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Summary: We have gathered data and done pre processing – now: </a:t>
            </a:r>
          </a:p>
          <a:p>
            <a:endParaRPr lang="en-US" b="1" dirty="0">
              <a:solidFill>
                <a:srgbClr val="569CD6"/>
              </a:solidFill>
              <a:effectLst/>
              <a:latin typeface="Consolas" panose="020B0609020204030204" pitchFamily="49" charset="0"/>
            </a:endParaRPr>
          </a:p>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a:t>
            </a:r>
            <a:r>
              <a:rPr lang="en-US" b="1" dirty="0">
                <a:solidFill>
                  <a:srgbClr val="D4D4D4"/>
                </a:solidFill>
                <a:effectLst/>
                <a:latin typeface="Consolas" panose="020B0609020204030204" pitchFamily="49" charset="0"/>
              </a:rPr>
              <a:t>what kind of machine learning problem </a:t>
            </a:r>
            <a:r>
              <a:rPr lang="en-US" b="0" dirty="0">
                <a:solidFill>
                  <a:srgbClr val="D4D4D4"/>
                </a:solidFill>
                <a:effectLst/>
                <a:latin typeface="Consolas" panose="020B0609020204030204" pitchFamily="49" charset="0"/>
              </a:rPr>
              <a:t>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a:t>
            </a:r>
            <a:r>
              <a:rPr lang="en-US" b="1" dirty="0">
                <a:solidFill>
                  <a:srgbClr val="D4D4D4"/>
                </a:solidFill>
                <a:effectLst/>
                <a:latin typeface="Consolas" panose="020B0609020204030204" pitchFamily="49" charset="0"/>
              </a:rPr>
              <a:t>categories</a:t>
            </a:r>
            <a:r>
              <a:rPr lang="en-US" b="0" dirty="0">
                <a:solidFill>
                  <a:srgbClr val="D4D4D4"/>
                </a:solidFill>
                <a:effectLst/>
                <a:latin typeface="Consolas" panose="020B0609020204030204" pitchFamily="49" charset="0"/>
              </a:rPr>
              <a:t>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which could be e.g. clustering or anomaly detection (e.g. for fraud detection)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few examples are </a:t>
            </a:r>
            <a:r>
              <a:rPr lang="en-US" b="1" dirty="0">
                <a:solidFill>
                  <a:srgbClr val="D4D4D4"/>
                </a:solidFill>
                <a:effectLst/>
                <a:latin typeface="Consolas" panose="020B0609020204030204" pitchFamily="49" charset="0"/>
              </a:rPr>
              <a:t>k-nearest </a:t>
            </a:r>
            <a:r>
              <a:rPr lang="en-US" b="1" dirty="0" err="1">
                <a:solidFill>
                  <a:srgbClr val="D4D4D4"/>
                </a:solidFill>
                <a:effectLst/>
                <a:latin typeface="Consolas" panose="020B0609020204030204" pitchFamily="49" charset="0"/>
              </a:rPr>
              <a:t>neighbour</a:t>
            </a:r>
            <a:r>
              <a:rPr lang="en-US" b="1" dirty="0">
                <a:solidFill>
                  <a:srgbClr val="D4D4D4"/>
                </a:solidFill>
                <a:effectLst/>
                <a:latin typeface="Consolas" panose="020B0609020204030204" pitchFamily="49" charset="0"/>
              </a:rPr>
              <a:t> and tree based classifiers </a:t>
            </a:r>
            <a:r>
              <a:rPr lang="en-US" b="0" dirty="0">
                <a:solidFill>
                  <a:srgbClr val="D4D4D4"/>
                </a:solidFill>
                <a:effectLst/>
                <a:latin typeface="Consolas" panose="020B0609020204030204" pitchFamily="49" charset="0"/>
              </a:rPr>
              <a:t>for classification tasks</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linear regression and </a:t>
            </a:r>
            <a:r>
              <a:rPr lang="en-US" b="1" dirty="0" err="1">
                <a:solidFill>
                  <a:srgbClr val="D4D4D4"/>
                </a:solidFill>
                <a:effectLst/>
                <a:latin typeface="Consolas" panose="020B0609020204030204" pitchFamily="49" charset="0"/>
              </a:rPr>
              <a:t>xgboost</a:t>
            </a:r>
            <a:r>
              <a:rPr lang="en-US" b="1"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for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and </a:t>
            </a:r>
            <a:r>
              <a:rPr lang="en-US" b="1" dirty="0">
                <a:solidFill>
                  <a:srgbClr val="D4D4D4"/>
                </a:solidFill>
                <a:effectLst/>
                <a:latin typeface="Consolas" panose="020B0609020204030204" pitchFamily="49" charset="0"/>
              </a:rPr>
              <a:t>k-means clustering </a:t>
            </a:r>
            <a:r>
              <a:rPr lang="en-US" b="0" dirty="0">
                <a:solidFill>
                  <a:srgbClr val="D4D4D4"/>
                </a:solidFill>
                <a:effectLst/>
                <a:latin typeface="Consolas" panose="020B0609020204030204" pitchFamily="49" charset="0"/>
              </a:rPr>
              <a:t>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 </a:t>
            </a:r>
            <a:r>
              <a:rPr lang="de-DE" dirty="0"/>
              <a:t>(excluding) </a:t>
            </a:r>
            <a:endParaRPr lang="de-DE" sz="1200" dirty="0"/>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a:t>
            </a:r>
            <a:r>
              <a:rPr lang="de-DE" b="1" dirty="0">
                <a:solidFill>
                  <a:schemeClr val="tx1"/>
                </a:solidFill>
                <a:effectLst/>
                <a:latin typeface="+mn-lt"/>
              </a:rPr>
              <a:t>data</a:t>
            </a:r>
            <a:r>
              <a:rPr lang="de-DE" b="0" dirty="0">
                <a:solidFill>
                  <a:schemeClr val="tx1"/>
                </a:solidFill>
                <a:effectLst/>
                <a:latin typeface="+mn-lt"/>
              </a:rPr>
              <a:t> -&gt; could be e.g. tabular or images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algorithms </a:t>
            </a:r>
            <a:r>
              <a:rPr lang="de-DE" b="1" dirty="0">
                <a:solidFill>
                  <a:schemeClr val="tx1"/>
                </a:solidFill>
                <a:effectLst/>
                <a:latin typeface="+mn-lt"/>
              </a:rPr>
              <a:t>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a:t>
            </a:r>
            <a:r>
              <a:rPr lang="en-US" b="1" i="0" dirty="0">
                <a:solidFill>
                  <a:srgbClr val="F8F9FA"/>
                </a:solidFill>
                <a:effectLst/>
                <a:latin typeface="Segoe UI" panose="020B0502040204020203" pitchFamily="34" charset="0"/>
              </a:rPr>
              <a:t>uses algorithms and statistical methods to identify patterns within data</a:t>
            </a:r>
            <a:r>
              <a:rPr lang="en-US" b="0" i="0" dirty="0">
                <a:solidFill>
                  <a:srgbClr val="F8F9FA"/>
                </a:solidFill>
                <a:effectLst/>
                <a:latin typeface="Segoe UI" panose="020B0502040204020203" pitchFamily="34" charset="0"/>
              </a:rPr>
              <a:t>,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8F9FA"/>
                </a:solidFill>
                <a:effectLst/>
                <a:latin typeface="Segoe UI" panose="020B0502040204020203" pitchFamily="34" charset="0"/>
              </a:rPr>
              <a:t>With increased data and experience, the results of machine learning are more accurate</a:t>
            </a:r>
            <a:r>
              <a:rPr lang="en-US" b="0" i="0" dirty="0">
                <a:solidFill>
                  <a:srgbClr val="F8F9FA"/>
                </a:solidFill>
                <a:effectLst/>
                <a:latin typeface="Segoe UI" panose="020B0502040204020203" pitchFamily="34" charset="0"/>
              </a:rPr>
              <a:t>—much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act of testing different configurations of an algorithm is called </a:t>
            </a:r>
            <a:r>
              <a:rPr lang="en-US" b="1" dirty="0">
                <a:solidFill>
                  <a:srgbClr val="D4D4D4"/>
                </a:solidFill>
                <a:effectLst/>
                <a:latin typeface="Consolas" panose="020B0609020204030204" pitchFamily="49" charset="0"/>
              </a:rPr>
              <a:t>hyper-parameter testing</a:t>
            </a:r>
            <a:r>
              <a:rPr lang="en-US" b="0" dirty="0">
                <a:solidFill>
                  <a:srgbClr val="D4D4D4"/>
                </a:solidFill>
                <a:effectLst/>
                <a:latin typeface="Consolas" panose="020B0609020204030204" pitchFamily="49" charset="0"/>
              </a:rPr>
              <a:t>.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We are </a:t>
            </a:r>
            <a:r>
              <a:rPr lang="en-US" b="0" dirty="0" err="1">
                <a:solidFill>
                  <a:srgbClr val="D4D4D4"/>
                </a:solidFill>
                <a:effectLst/>
                <a:latin typeface="Consolas" panose="020B0609020204030204" pitchFamily="49" charset="0"/>
              </a:rPr>
              <a:t>gonna</a:t>
            </a:r>
            <a:r>
              <a:rPr lang="en-US" b="0" dirty="0">
                <a:solidFill>
                  <a:srgbClr val="D4D4D4"/>
                </a:solidFill>
                <a:effectLst/>
                <a:latin typeface="Consolas" panose="020B0609020204030204" pitchFamily="49" charset="0"/>
              </a:rPr>
              <a:t> test three different ones later: logistic regression, decision tree and k-nearest-</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t>
            </a:r>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52303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From that a number of metrics can be calculated such as: Accuracy, Precision and Recall.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Accuracy</a:t>
            </a:r>
            <a:r>
              <a:rPr lang="en-US" b="0" dirty="0">
                <a:solidFill>
                  <a:srgbClr val="D4D4D4"/>
                </a:solidFill>
                <a:effectLst/>
                <a:latin typeface="Consolas" panose="020B0609020204030204" pitchFamily="49" charset="0"/>
              </a:rPr>
              <a:t>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Recall</a:t>
            </a:r>
            <a:r>
              <a:rPr lang="en-US" b="0" dirty="0">
                <a:solidFill>
                  <a:srgbClr val="D4D4D4"/>
                </a:solidFill>
                <a:effectLst/>
                <a:latin typeface="Consolas" panose="020B0609020204030204" pitchFamily="49" charset="0"/>
              </a:rPr>
              <a:t>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Precision</a:t>
            </a:r>
            <a:r>
              <a:rPr lang="en-US" b="0" dirty="0">
                <a:solidFill>
                  <a:srgbClr val="D4D4D4"/>
                </a:solidFill>
                <a:effectLst/>
                <a:latin typeface="Consolas" panose="020B0609020204030204" pitchFamily="49" charset="0"/>
              </a:rPr>
              <a:t>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a:p>
            <a:endParaRPr lang="en-US" dirty="0"/>
          </a:p>
          <a:p>
            <a:r>
              <a:rPr lang="en-US" dirty="0"/>
              <a:t>-&gt; For Regression e.g. R Squared, Mean Squared Error (MSE), Root Mean Squared Error (RMSE) and Mean Absolute Error (MAE) </a:t>
            </a:r>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213331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p>
          <a:p>
            <a:r>
              <a:rPr lang="de-DE" b="0" dirty="0">
                <a:solidFill>
                  <a:srgbClr val="D4D4D4"/>
                </a:solidFill>
                <a:effectLst/>
                <a:latin typeface="Consolas" panose="020B0609020204030204" pitchFamily="49" charset="0"/>
              </a:rPr>
              <a:t>-&gt; explain two classes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35</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Model Training and Evaluation is together in the example and exercise! </a:t>
            </a:r>
          </a:p>
          <a:p>
            <a:endParaRPr lang="de-DE" dirty="0"/>
          </a:p>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36</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37</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a:p>
            <a:pPr marL="171450" indent="-171450">
              <a:buFont typeface="Arial" panose="020B0604020202020204" pitchFamily="34" charset="0"/>
              <a:buChar char="•"/>
            </a:pPr>
            <a:r>
              <a:rPr lang="en-US" b="1" dirty="0">
                <a:solidFill>
                  <a:srgbClr val="D4D4D4"/>
                </a:solidFill>
                <a:effectLst/>
                <a:latin typeface="Consolas" panose="020B0609020204030204" pitchFamily="49" charset="0"/>
              </a:rPr>
              <a:t>Predicting is also sometimes referred to as inference </a:t>
            </a:r>
          </a:p>
        </p:txBody>
      </p:sp>
      <p:sp>
        <p:nvSpPr>
          <p:cNvPr id="4" name="Slide Number Placeholder 3"/>
          <p:cNvSpPr>
            <a:spLocks noGrp="1"/>
          </p:cNvSpPr>
          <p:nvPr>
            <p:ph type="sldNum" sz="quarter" idx="5"/>
          </p:nvPr>
        </p:nvSpPr>
        <p:spPr/>
        <p:txBody>
          <a:bodyPr/>
          <a:lstStyle/>
          <a:p>
            <a:fld id="{81DB3209-995C-4CBC-8B89-A1A1BF154C56}" type="slidenum">
              <a:rPr lang="en-US" smtClean="0"/>
              <a:t>38</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39</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CCCDCE"/>
                </a:solidFill>
                <a:effectLst/>
              </a:rPr>
              <a:t>Uncover insight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i="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Machine learning can help identify a pattern or structure within both structured and unstructured data, helping to identify the story the data is telling.</a:t>
            </a:r>
          </a:p>
          <a:p>
            <a:endParaRPr lang="en-US" dirty="0">
              <a:effectLst/>
            </a:endParaRPr>
          </a:p>
          <a:p>
            <a:r>
              <a:rPr lang="en-US" b="1" dirty="0">
                <a:solidFill>
                  <a:srgbClr val="CCCDCE"/>
                </a:solidFill>
                <a:effectLst/>
              </a:rPr>
              <a:t>Enhance user experience</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can act as a form of automation e.g. chatbots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targeted content through customer segmentation </a:t>
            </a: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are all examples of how machine learning can help optimize the customer experience.</a:t>
            </a:r>
          </a:p>
          <a:p>
            <a:endParaRPr lang="en-US" b="1" dirty="0">
              <a:solidFill>
                <a:srgbClr val="CCCDCE"/>
              </a:solidFill>
              <a:effectLst/>
            </a:endParaRPr>
          </a:p>
          <a:p>
            <a:r>
              <a:rPr lang="en-US" b="1" dirty="0">
                <a:solidFill>
                  <a:srgbClr val="CCCDCE"/>
                </a:solidFill>
                <a:effectLst/>
              </a:rPr>
              <a:t>Reduce risk</a:t>
            </a:r>
          </a:p>
          <a:p>
            <a:pPr marL="171450" indent="-171450">
              <a:buFont typeface="Arial" panose="020B0604020202020204" pitchFamily="34" charset="0"/>
              <a:buChar char="•"/>
            </a:pPr>
            <a:r>
              <a:rPr lang="en-US" dirty="0">
                <a:effectLst/>
              </a:rPr>
              <a:t>As fraud tactics constantly change, machine learning keeps pace—monitoring and identifying new patterns to catch attempts before they’re successful.</a:t>
            </a:r>
          </a:p>
          <a:p>
            <a:pPr marL="171450" indent="-171450">
              <a:buFont typeface="Arial" panose="020B0604020202020204" pitchFamily="34" charset="0"/>
              <a:buChar char="•"/>
            </a:pPr>
            <a:r>
              <a:rPr lang="en-US" dirty="0">
                <a:effectLst/>
              </a:rPr>
              <a:t>-&gt; fraud detection </a:t>
            </a:r>
          </a:p>
          <a:p>
            <a:endParaRPr lang="en-US" dirty="0">
              <a:effectLst/>
            </a:endParaRPr>
          </a:p>
          <a:p>
            <a:pPr algn="l"/>
            <a:r>
              <a:rPr lang="en-US" b="1" i="0" dirty="0">
                <a:solidFill>
                  <a:srgbClr val="CCCDCE"/>
                </a:solidFill>
                <a:effectLst/>
                <a:latin typeface="Segoe UI" panose="020B0502040204020203" pitchFamily="34" charset="0"/>
              </a:rPr>
              <a:t>Product Recommendations</a:t>
            </a:r>
          </a:p>
          <a:p>
            <a:pPr marL="171450" indent="-171450" algn="l">
              <a:buFont typeface="Arial" panose="020B0604020202020204" pitchFamily="34" charset="0"/>
              <a:buChar char="•"/>
            </a:pPr>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endParaRPr lang="en-US" b="0" dirty="0">
              <a:solidFill>
                <a:srgbClr val="D4D4D4"/>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E.g. music and movie recommendations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-&gt; Eve Online Omega 1 Month Subscriptions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40</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171450" indent="-171450">
              <a:buFont typeface="Wingdings" panose="05000000000000000000" pitchFamily="2" charset="2"/>
              <a:buChar char="à"/>
            </a:pPr>
            <a:r>
              <a:rPr lang="en-US" dirty="0">
                <a:sym typeface="Wingdings" panose="05000000000000000000" pitchFamily="2" charset="2"/>
              </a:rPr>
              <a:t>Questions? </a:t>
            </a:r>
          </a:p>
          <a:p>
            <a:pPr marL="171450" indent="-171450">
              <a:buFont typeface="Wingdings" panose="05000000000000000000" pitchFamily="2" charset="2"/>
              <a:buChar char="à"/>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Our dataset -&gt; explain columns and target label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sym typeface="Wingdings" panose="05000000000000000000" pitchFamily="2" charset="2"/>
              </a:rPr>
              <a:t> Let’s only look at the features now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57346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1257561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8/21/2022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8/21/2022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8/21/2022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8/21/2022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8/21/2022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8/21/2022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8/21/2022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8/21/2022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8/21/2022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8/21/2022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8/21/2022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8/21/2022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9.jpeg"/><Relationship Id="rId7"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en.wikipedia.org/wiki/File:Iris_virginica.jpg" TargetMode="External"/><Relationship Id="rId5" Type="http://schemas.openxmlformats.org/officeDocument/2006/relationships/hyperlink" Target="https://en.wikipedia.org/wiki/File:Iris_versicolor_3.jpg" TargetMode="External"/><Relationship Id="rId4" Type="http://schemas.openxmlformats.org/officeDocument/2006/relationships/hyperlink" Target="https://en.wikipedia.org/wiki/File:Kosaciec_szczecinkowaty_Iris_setosa.jp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Iris_versicolor_3.jpg"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hyperlink" Target="https://github.com/ccpjulia/nsm2022-ml-workshop" TargetMode="External"/><Relationship Id="rId4" Type="http://schemas.openxmlformats.org/officeDocument/2006/relationships/hyperlink" Target="https://colab.research.google.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25.xml"/><Relationship Id="rId16" Type="http://schemas.openxmlformats.org/officeDocument/2006/relationships/image" Target="../media/image58.svg"/><Relationship Id="rId1" Type="http://schemas.openxmlformats.org/officeDocument/2006/relationships/slideLayout" Target="../slideLayouts/slideLayout6.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5.png"/><Relationship Id="rId7" Type="http://schemas.openxmlformats.org/officeDocument/2006/relationships/image" Target="../media/image57.png"/><Relationship Id="rId12" Type="http://schemas.openxmlformats.org/officeDocument/2006/relationships/image" Target="../media/image64.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0.svg"/><Relationship Id="rId11" Type="http://schemas.openxmlformats.org/officeDocument/2006/relationships/image" Target="../media/image63.png"/><Relationship Id="rId5" Type="http://schemas.openxmlformats.org/officeDocument/2006/relationships/image" Target="../media/image23.png"/><Relationship Id="rId10" Type="http://schemas.openxmlformats.org/officeDocument/2006/relationships/image" Target="../media/image62.svg"/><Relationship Id="rId4" Type="http://schemas.openxmlformats.org/officeDocument/2006/relationships/image" Target="../media/image59.sv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8.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6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2957232603"/>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510179205"/>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983428213"/>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409852569"/>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641947379"/>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1882895497"/>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737094697"/>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61683884"/>
              </p:ext>
            </p:extLst>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19</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3551438810"/>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Iris-Dataset</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20</a:t>
            </a:fld>
            <a:endParaRPr lang="en-US"/>
          </a:p>
        </p:txBody>
      </p:sp>
      <p:pic>
        <p:nvPicPr>
          <p:cNvPr id="1026" name="Picture 2">
            <a:extLst>
              <a:ext uri="{FF2B5EF4-FFF2-40B4-BE49-F238E27FC236}">
                <a16:creationId xmlns:a16="http://schemas.microsoft.com/office/drawing/2014/main" id="{BC7B2738-F523-41A3-2BDF-8192F327F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823" y="1972451"/>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7DBBF1-296F-2255-DB72-E5DAE2B3493E}"/>
              </a:ext>
            </a:extLst>
          </p:cNvPr>
          <p:cNvSpPr txBox="1"/>
          <p:nvPr/>
        </p:nvSpPr>
        <p:spPr>
          <a:xfrm>
            <a:off x="838023" y="6431190"/>
            <a:ext cx="9407598" cy="215444"/>
          </a:xfrm>
          <a:prstGeom prst="rect">
            <a:avLst/>
          </a:prstGeom>
          <a:noFill/>
        </p:spPr>
        <p:txBody>
          <a:bodyPr wrap="square">
            <a:spAutoFit/>
          </a:bodyPr>
          <a:lstStyle/>
          <a:p>
            <a:r>
              <a:rPr lang="en-US" sz="800" dirty="0"/>
              <a:t>Picture Sources: </a:t>
            </a:r>
            <a:r>
              <a:rPr lang="en-US" sz="800" dirty="0">
                <a:hlinkClick r:id="rId4"/>
              </a:rPr>
              <a:t>https://en.wikipedia.org/wiki/File:Kosaciec_szczecinkowaty_Iris_setosa.jpg</a:t>
            </a:r>
            <a:r>
              <a:rPr lang="en-US" sz="800" dirty="0"/>
              <a:t>, </a:t>
            </a:r>
            <a:r>
              <a:rPr lang="en-US" sz="800" dirty="0">
                <a:hlinkClick r:id="rId5"/>
              </a:rPr>
              <a:t>https://en.wikipedia.org/wiki/File:Iris_versicolor_3.jpg</a:t>
            </a:r>
            <a:r>
              <a:rPr lang="en-US" sz="800" dirty="0"/>
              <a:t> , </a:t>
            </a:r>
            <a:r>
              <a:rPr lang="en-US" sz="800" dirty="0">
                <a:hlinkClick r:id="rId6"/>
              </a:rPr>
              <a:t>https://en.wikipedia.org/wiki/File:Iris_virginica.jpg</a:t>
            </a:r>
            <a:r>
              <a:rPr lang="en-US" sz="800" dirty="0"/>
              <a:t> </a:t>
            </a:r>
          </a:p>
        </p:txBody>
      </p:sp>
      <p:sp>
        <p:nvSpPr>
          <p:cNvPr id="5" name="TextBox 4">
            <a:extLst>
              <a:ext uri="{FF2B5EF4-FFF2-40B4-BE49-F238E27FC236}">
                <a16:creationId xmlns:a16="http://schemas.microsoft.com/office/drawing/2014/main" id="{4C1DA1E6-77AA-99FB-0EC2-EC7E81041FE3}"/>
              </a:ext>
            </a:extLst>
          </p:cNvPr>
          <p:cNvSpPr txBox="1"/>
          <p:nvPr/>
        </p:nvSpPr>
        <p:spPr>
          <a:xfrm>
            <a:off x="5367492" y="4829951"/>
            <a:ext cx="1456661" cy="369332"/>
          </a:xfrm>
          <a:prstGeom prst="rect">
            <a:avLst/>
          </a:prstGeom>
          <a:noFill/>
        </p:spPr>
        <p:txBody>
          <a:bodyPr wrap="square" rtlCol="0">
            <a:spAutoFit/>
          </a:bodyPr>
          <a:lstStyle/>
          <a:p>
            <a:pPr algn="ctr"/>
            <a:r>
              <a:rPr lang="de-DE" dirty="0"/>
              <a:t>Iris-versicolor</a:t>
            </a:r>
            <a:endParaRPr lang="en-US" dirty="0"/>
          </a:p>
        </p:txBody>
      </p:sp>
      <p:pic>
        <p:nvPicPr>
          <p:cNvPr id="1028" name="Picture 4">
            <a:extLst>
              <a:ext uri="{FF2B5EF4-FFF2-40B4-BE49-F238E27FC236}">
                <a16:creationId xmlns:a16="http://schemas.microsoft.com/office/drawing/2014/main" id="{C5C61599-4AB4-FD03-FD35-4F5CA5992F4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554"/>
          <a:stretch/>
        </p:blipFill>
        <p:spPr bwMode="auto">
          <a:xfrm>
            <a:off x="837846" y="1972451"/>
            <a:ext cx="2143125" cy="261306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B8F14A-07BA-9CA8-296D-E397B27D90AE}"/>
              </a:ext>
            </a:extLst>
          </p:cNvPr>
          <p:cNvSpPr txBox="1"/>
          <p:nvPr/>
        </p:nvSpPr>
        <p:spPr>
          <a:xfrm>
            <a:off x="9553818" y="4829951"/>
            <a:ext cx="1456661" cy="369332"/>
          </a:xfrm>
          <a:prstGeom prst="rect">
            <a:avLst/>
          </a:prstGeom>
          <a:noFill/>
        </p:spPr>
        <p:txBody>
          <a:bodyPr wrap="square" rtlCol="0">
            <a:spAutoFit/>
          </a:bodyPr>
          <a:lstStyle/>
          <a:p>
            <a:pPr algn="ctr"/>
            <a:r>
              <a:rPr lang="de-DE" dirty="0"/>
              <a:t>Iris-virginica</a:t>
            </a:r>
            <a:endParaRPr lang="en-US" dirty="0"/>
          </a:p>
        </p:txBody>
      </p:sp>
      <p:pic>
        <p:nvPicPr>
          <p:cNvPr id="1030" name="Picture 6">
            <a:extLst>
              <a:ext uri="{FF2B5EF4-FFF2-40B4-BE49-F238E27FC236}">
                <a16:creationId xmlns:a16="http://schemas.microsoft.com/office/drawing/2014/main" id="{47B5274E-C2D2-C67C-707E-A20282F363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8965396" y="2217553"/>
            <a:ext cx="2633506" cy="21433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252C405-596B-3276-9A65-6DE18E4BE585}"/>
              </a:ext>
            </a:extLst>
          </p:cNvPr>
          <p:cNvSpPr txBox="1"/>
          <p:nvPr/>
        </p:nvSpPr>
        <p:spPr>
          <a:xfrm>
            <a:off x="1181254" y="4829951"/>
            <a:ext cx="1456661" cy="369332"/>
          </a:xfrm>
          <a:prstGeom prst="rect">
            <a:avLst/>
          </a:prstGeom>
          <a:noFill/>
        </p:spPr>
        <p:txBody>
          <a:bodyPr wrap="square" rtlCol="0">
            <a:spAutoFit/>
          </a:bodyPr>
          <a:lstStyle/>
          <a:p>
            <a:pPr algn="ctr"/>
            <a:r>
              <a:rPr lang="de-DE" dirty="0"/>
              <a:t>Iris-setosa</a:t>
            </a:r>
            <a:endParaRPr lang="en-US" dirty="0"/>
          </a:p>
        </p:txBody>
      </p:sp>
    </p:spTree>
    <p:extLst>
      <p:ext uri="{BB962C8B-B14F-4D97-AF65-F5344CB8AC3E}">
        <p14:creationId xmlns:p14="http://schemas.microsoft.com/office/powerpoint/2010/main" val="4282088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Iris-Dataset</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21</a:t>
            </a:fld>
            <a:endParaRPr lang="en-US"/>
          </a:p>
        </p:txBody>
      </p:sp>
      <p:sp>
        <p:nvSpPr>
          <p:cNvPr id="9" name="TextBox 8">
            <a:extLst>
              <a:ext uri="{FF2B5EF4-FFF2-40B4-BE49-F238E27FC236}">
                <a16:creationId xmlns:a16="http://schemas.microsoft.com/office/drawing/2014/main" id="{0A7DBBF1-296F-2255-DB72-E5DAE2B3493E}"/>
              </a:ext>
            </a:extLst>
          </p:cNvPr>
          <p:cNvSpPr txBox="1"/>
          <p:nvPr/>
        </p:nvSpPr>
        <p:spPr>
          <a:xfrm>
            <a:off x="838200" y="6431190"/>
            <a:ext cx="9407598" cy="215444"/>
          </a:xfrm>
          <a:prstGeom prst="rect">
            <a:avLst/>
          </a:prstGeom>
          <a:noFill/>
        </p:spPr>
        <p:txBody>
          <a:bodyPr wrap="square">
            <a:spAutoFit/>
          </a:bodyPr>
          <a:lstStyle/>
          <a:p>
            <a:r>
              <a:rPr lang="en-US" sz="800" dirty="0"/>
              <a:t>Picture Source: </a:t>
            </a:r>
            <a:r>
              <a:rPr lang="en-US" sz="800" dirty="0">
                <a:hlinkClick r:id="rId3"/>
              </a:rPr>
              <a:t>https://en.wikipedia.org/wiki/File:Iris_versicolor_3.jpg</a:t>
            </a:r>
            <a:r>
              <a:rPr lang="en-US" sz="800" dirty="0"/>
              <a:t> </a:t>
            </a:r>
          </a:p>
        </p:txBody>
      </p:sp>
      <p:sp>
        <p:nvSpPr>
          <p:cNvPr id="5" name="TextBox 4">
            <a:extLst>
              <a:ext uri="{FF2B5EF4-FFF2-40B4-BE49-F238E27FC236}">
                <a16:creationId xmlns:a16="http://schemas.microsoft.com/office/drawing/2014/main" id="{4C1DA1E6-77AA-99FB-0EC2-EC7E81041FE3}"/>
              </a:ext>
            </a:extLst>
          </p:cNvPr>
          <p:cNvSpPr txBox="1"/>
          <p:nvPr/>
        </p:nvSpPr>
        <p:spPr>
          <a:xfrm>
            <a:off x="5367668" y="5927575"/>
            <a:ext cx="1456661" cy="369332"/>
          </a:xfrm>
          <a:prstGeom prst="rect">
            <a:avLst/>
          </a:prstGeom>
          <a:noFill/>
        </p:spPr>
        <p:txBody>
          <a:bodyPr wrap="square" rtlCol="0">
            <a:spAutoFit/>
          </a:bodyPr>
          <a:lstStyle/>
          <a:p>
            <a:pPr algn="ctr"/>
            <a:r>
              <a:rPr lang="de-DE" dirty="0"/>
              <a:t>Iris-versicolor</a:t>
            </a:r>
            <a:endParaRPr lang="en-US" dirty="0"/>
          </a:p>
        </p:txBody>
      </p:sp>
      <p:grpSp>
        <p:nvGrpSpPr>
          <p:cNvPr id="24" name="Group 23">
            <a:extLst>
              <a:ext uri="{FF2B5EF4-FFF2-40B4-BE49-F238E27FC236}">
                <a16:creationId xmlns:a16="http://schemas.microsoft.com/office/drawing/2014/main" id="{42C9B747-EB9E-FCC1-B7B6-17496C2C8CE6}"/>
              </a:ext>
            </a:extLst>
          </p:cNvPr>
          <p:cNvGrpSpPr/>
          <p:nvPr/>
        </p:nvGrpSpPr>
        <p:grpSpPr>
          <a:xfrm>
            <a:off x="3109046" y="1447147"/>
            <a:ext cx="5973904" cy="4480428"/>
            <a:chOff x="3109048" y="1374856"/>
            <a:chExt cx="5973904" cy="4480428"/>
          </a:xfrm>
        </p:grpSpPr>
        <p:pic>
          <p:nvPicPr>
            <p:cNvPr id="1026" name="Picture 2">
              <a:extLst>
                <a:ext uri="{FF2B5EF4-FFF2-40B4-BE49-F238E27FC236}">
                  <a16:creationId xmlns:a16="http://schemas.microsoft.com/office/drawing/2014/main" id="{BC7B2738-F523-41A3-2BDF-8192F327F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048" y="1374856"/>
              <a:ext cx="5973904" cy="448042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80CBA0B2-024D-8796-4D8C-5A019E82D338}"/>
                </a:ext>
              </a:extLst>
            </p:cNvPr>
            <p:cNvCxnSpPr>
              <a:cxnSpLocks/>
            </p:cNvCxnSpPr>
            <p:nvPr/>
          </p:nvCxnSpPr>
          <p:spPr>
            <a:xfrm>
              <a:off x="5236464" y="2481072"/>
              <a:ext cx="694944" cy="1175004"/>
            </a:xfrm>
            <a:prstGeom prst="straightConnector1">
              <a:avLst/>
            </a:prstGeom>
            <a:ln w="28575">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6B58EA-3AAF-A2DC-2B1B-ED152012A223}"/>
                </a:ext>
              </a:extLst>
            </p:cNvPr>
            <p:cNvCxnSpPr>
              <a:cxnSpLocks/>
            </p:cNvCxnSpPr>
            <p:nvPr/>
          </p:nvCxnSpPr>
          <p:spPr>
            <a:xfrm flipV="1">
              <a:off x="5166360" y="2752344"/>
              <a:ext cx="722376" cy="539496"/>
            </a:xfrm>
            <a:prstGeom prst="straightConnector1">
              <a:avLst/>
            </a:prstGeom>
            <a:ln w="28575">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E3F7E5-408D-E71E-8972-94B6977EB07B}"/>
                </a:ext>
              </a:extLst>
            </p:cNvPr>
            <p:cNvSpPr txBox="1"/>
            <p:nvPr/>
          </p:nvSpPr>
          <p:spPr>
            <a:xfrm>
              <a:off x="4479036" y="2790288"/>
              <a:ext cx="652272" cy="369332"/>
            </a:xfrm>
            <a:prstGeom prst="rect">
              <a:avLst/>
            </a:prstGeom>
            <a:noFill/>
          </p:spPr>
          <p:txBody>
            <a:bodyPr wrap="square" rtlCol="0">
              <a:spAutoFit/>
            </a:bodyPr>
            <a:lstStyle/>
            <a:p>
              <a:r>
                <a:rPr lang="de-DE" dirty="0">
                  <a:solidFill>
                    <a:schemeClr val="bg1"/>
                  </a:solidFill>
                </a:rPr>
                <a:t>Petal</a:t>
              </a:r>
              <a:endParaRPr lang="en-US" dirty="0">
                <a:solidFill>
                  <a:schemeClr val="bg1"/>
                </a:solidFill>
              </a:endParaRPr>
            </a:p>
          </p:txBody>
        </p:sp>
        <p:cxnSp>
          <p:nvCxnSpPr>
            <p:cNvPr id="16" name="Straight Arrow Connector 15">
              <a:extLst>
                <a:ext uri="{FF2B5EF4-FFF2-40B4-BE49-F238E27FC236}">
                  <a16:creationId xmlns:a16="http://schemas.microsoft.com/office/drawing/2014/main" id="{D6C802C6-5CB0-943D-E7A7-63E1ADB6C1EE}"/>
                </a:ext>
              </a:extLst>
            </p:cNvPr>
            <p:cNvCxnSpPr>
              <a:cxnSpLocks/>
            </p:cNvCxnSpPr>
            <p:nvPr/>
          </p:nvCxnSpPr>
          <p:spPr>
            <a:xfrm flipV="1">
              <a:off x="6745224" y="4349496"/>
              <a:ext cx="1286256" cy="1106424"/>
            </a:xfrm>
            <a:prstGeom prst="straightConnector1">
              <a:avLst/>
            </a:prstGeom>
            <a:ln w="28575">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954551-0DC8-CFC3-259C-2BFFCFF664F4}"/>
                </a:ext>
              </a:extLst>
            </p:cNvPr>
            <p:cNvCxnSpPr>
              <a:cxnSpLocks/>
            </p:cNvCxnSpPr>
            <p:nvPr/>
          </p:nvCxnSpPr>
          <p:spPr>
            <a:xfrm flipH="1" flipV="1">
              <a:off x="7011924" y="4464386"/>
              <a:ext cx="699516" cy="833038"/>
            </a:xfrm>
            <a:prstGeom prst="straightConnector1">
              <a:avLst/>
            </a:prstGeom>
            <a:ln w="28575">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08AB09-5BF8-6165-B373-7A4BFA797E6E}"/>
                </a:ext>
              </a:extLst>
            </p:cNvPr>
            <p:cNvSpPr txBox="1"/>
            <p:nvPr/>
          </p:nvSpPr>
          <p:spPr>
            <a:xfrm>
              <a:off x="7443978" y="4741008"/>
              <a:ext cx="827532" cy="369332"/>
            </a:xfrm>
            <a:prstGeom prst="rect">
              <a:avLst/>
            </a:prstGeom>
            <a:noFill/>
          </p:spPr>
          <p:txBody>
            <a:bodyPr wrap="square" rtlCol="0">
              <a:spAutoFit/>
            </a:bodyPr>
            <a:lstStyle/>
            <a:p>
              <a:r>
                <a:rPr lang="de-DE" dirty="0">
                  <a:solidFill>
                    <a:schemeClr val="bg1"/>
                  </a:solidFill>
                </a:rPr>
                <a:t>Sepal</a:t>
              </a:r>
              <a:endParaRPr lang="en-US" dirty="0">
                <a:solidFill>
                  <a:schemeClr val="bg1"/>
                </a:solidFill>
              </a:endParaRPr>
            </a:p>
          </p:txBody>
        </p:sp>
      </p:grpSp>
    </p:spTree>
    <p:extLst>
      <p:ext uri="{BB962C8B-B14F-4D97-AF65-F5344CB8AC3E}">
        <p14:creationId xmlns:p14="http://schemas.microsoft.com/office/powerpoint/2010/main" val="1130398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22</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23</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p>
        </p:txBody>
      </p:sp>
      <p:pic>
        <p:nvPicPr>
          <p:cNvPr id="9" name="Picture 8">
            <a:extLst>
              <a:ext uri="{FF2B5EF4-FFF2-40B4-BE49-F238E27FC236}">
                <a16:creationId xmlns:a16="http://schemas.microsoft.com/office/drawing/2014/main" id="{DA7CB22E-4D1B-B8A8-E1C3-D5AF3BF148AA}"/>
              </a:ext>
            </a:extLst>
          </p:cNvPr>
          <p:cNvPicPr>
            <a:picLocks noChangeAspect="1"/>
          </p:cNvPicPr>
          <p:nvPr/>
        </p:nvPicPr>
        <p:blipFill rotWithShape="1">
          <a:blip r:embed="rId3"/>
          <a:srcRect l="851" r="1342"/>
          <a:stretch/>
        </p:blipFill>
        <p:spPr>
          <a:xfrm>
            <a:off x="3556000" y="3221766"/>
            <a:ext cx="5054600" cy="3499709"/>
          </a:xfrm>
          <a:prstGeom prst="rect">
            <a:avLst/>
          </a:prstGeom>
        </p:spPr>
      </p:pic>
      <p:sp>
        <p:nvSpPr>
          <p:cNvPr id="10" name="TextBox 9">
            <a:extLst>
              <a:ext uri="{FF2B5EF4-FFF2-40B4-BE49-F238E27FC236}">
                <a16:creationId xmlns:a16="http://schemas.microsoft.com/office/drawing/2014/main" id="{1F301DA8-62FF-5EC5-43B4-57C171A10339}"/>
              </a:ext>
            </a:extLst>
          </p:cNvPr>
          <p:cNvSpPr txBox="1"/>
          <p:nvPr/>
        </p:nvSpPr>
        <p:spPr>
          <a:xfrm>
            <a:off x="961293" y="804600"/>
            <a:ext cx="10269414" cy="2677656"/>
          </a:xfrm>
          <a:prstGeom prst="rect">
            <a:avLst/>
          </a:prstGeom>
          <a:noFill/>
        </p:spPr>
        <p:txBody>
          <a:bodyPr wrap="square" rtlCol="0">
            <a:spAutoFit/>
          </a:bodyPr>
          <a:lstStyle/>
          <a:p>
            <a:r>
              <a:rPr lang="de-DE" sz="2400" b="1" dirty="0">
                <a:solidFill>
                  <a:schemeClr val="bg1"/>
                </a:solidFill>
              </a:rPr>
              <a:t>Steps for Exercises</a:t>
            </a:r>
            <a:endParaRPr lang="de-DE" sz="2400" dirty="0">
              <a:solidFill>
                <a:schemeClr val="bg1"/>
              </a:solidFill>
            </a:endParaRPr>
          </a:p>
          <a:p>
            <a:pPr marL="571500" indent="-571500">
              <a:buFont typeface="+mj-lt"/>
              <a:buAutoNum type="arabicPeriod"/>
            </a:pPr>
            <a:r>
              <a:rPr lang="de-DE" sz="2400" dirty="0">
                <a:solidFill>
                  <a:schemeClr val="bg1"/>
                </a:solidFill>
              </a:rPr>
              <a:t>Open </a:t>
            </a:r>
            <a:r>
              <a:rPr lang="en-US" sz="2400" dirty="0">
                <a:solidFill>
                  <a:schemeClr val="bg1"/>
                </a:solidFill>
                <a:hlinkClick r:id="rId4"/>
              </a:rPr>
              <a:t>https://colab.research.google.com/</a:t>
            </a:r>
            <a:r>
              <a:rPr lang="en-US" sz="2400" dirty="0">
                <a:solidFill>
                  <a:schemeClr val="bg1"/>
                </a:solidFill>
              </a:rPr>
              <a:t> </a:t>
            </a:r>
            <a:r>
              <a:rPr lang="de-DE" sz="2400" dirty="0">
                <a:solidFill>
                  <a:schemeClr val="bg1"/>
                </a:solidFill>
              </a:rPr>
              <a:t>in browser </a:t>
            </a:r>
          </a:p>
          <a:p>
            <a:pPr marL="571500" indent="-571500">
              <a:buFont typeface="+mj-lt"/>
              <a:buAutoNum type="arabicPeriod"/>
            </a:pPr>
            <a:r>
              <a:rPr lang="de-DE" sz="2400" dirty="0">
                <a:solidFill>
                  <a:schemeClr val="bg1"/>
                </a:solidFill>
              </a:rPr>
              <a:t>Sign in to your google account </a:t>
            </a:r>
          </a:p>
          <a:p>
            <a:pPr marL="571500" indent="-571500">
              <a:buFont typeface="+mj-lt"/>
              <a:buAutoNum type="arabicPeriod"/>
            </a:pPr>
            <a:r>
              <a:rPr lang="de-DE" sz="2400" dirty="0">
                <a:solidFill>
                  <a:schemeClr val="bg1"/>
                </a:solidFill>
              </a:rPr>
              <a:t>Navigate to Github tab</a:t>
            </a:r>
          </a:p>
          <a:p>
            <a:pPr marL="571500" indent="-571500">
              <a:buFont typeface="+mj-lt"/>
              <a:buAutoNum type="arabicPeriod"/>
            </a:pPr>
            <a:r>
              <a:rPr lang="de-DE" sz="2400" dirty="0">
                <a:solidFill>
                  <a:schemeClr val="bg1"/>
                </a:solidFill>
              </a:rPr>
              <a:t>Enter github link: </a:t>
            </a:r>
            <a:r>
              <a:rPr lang="en-US" sz="2400" dirty="0">
                <a:solidFill>
                  <a:schemeClr val="bg1"/>
                </a:solidFill>
                <a:hlinkClick r:id="rId5"/>
              </a:rPr>
              <a:t>https://github.com/ccpjulia/nsm2022-ml-workshop</a:t>
            </a:r>
            <a:r>
              <a:rPr lang="en-US" sz="2400" dirty="0">
                <a:solidFill>
                  <a:schemeClr val="bg1"/>
                </a:solidFill>
              </a:rPr>
              <a:t> </a:t>
            </a:r>
            <a:endParaRPr lang="en-US" sz="2400" i="0" u="none" strike="noStrike" dirty="0">
              <a:solidFill>
                <a:schemeClr val="bg1"/>
              </a:solidFill>
              <a:effectLst/>
            </a:endParaRPr>
          </a:p>
          <a:p>
            <a:pPr marL="571500" indent="-571500">
              <a:buFont typeface="+mj-lt"/>
              <a:buAutoNum type="arabicPeriod"/>
            </a:pPr>
            <a:r>
              <a:rPr lang="en-US" sz="2400" dirty="0">
                <a:solidFill>
                  <a:schemeClr val="bg1"/>
                </a:solidFill>
              </a:rPr>
              <a:t>Select </a:t>
            </a:r>
            <a:r>
              <a:rPr lang="fr-FR" sz="2400" dirty="0" err="1">
                <a:solidFill>
                  <a:schemeClr val="bg1"/>
                </a:solidFill>
                <a:latin typeface="Consolas" panose="020B0609020204030204" pitchFamily="49" charset="0"/>
                <a:cs typeface="Cascadia Code" panose="020B0609020000020004" pitchFamily="49" charset="0"/>
              </a:rPr>
              <a:t>iris_ml_exercise_version.ipynb</a:t>
            </a:r>
            <a:r>
              <a:rPr lang="fr-FR" sz="2400" dirty="0">
                <a:solidFill>
                  <a:schemeClr val="bg1"/>
                </a:solidFill>
                <a:latin typeface="Consolas" panose="020B0609020204030204" pitchFamily="49" charset="0"/>
                <a:cs typeface="Cascadia Code" panose="020B0609020000020004" pitchFamily="49" charset="0"/>
              </a:rPr>
              <a:t> </a:t>
            </a:r>
            <a:endParaRPr lang="en-US" sz="2400" dirty="0">
              <a:solidFill>
                <a:schemeClr val="bg1"/>
              </a:solidFill>
              <a:latin typeface="Consolas" panose="020B0609020204030204" pitchFamily="49" charset="0"/>
              <a:cs typeface="Cascadia Code" panose="020B0609020000020004" pitchFamily="49" charset="0"/>
            </a:endParaRPr>
          </a:p>
          <a:p>
            <a:endParaRPr lang="en-US" sz="2400" dirty="0">
              <a:solidFill>
                <a:schemeClr val="bg1"/>
              </a:solidFill>
            </a:endParaRPr>
          </a:p>
        </p:txBody>
      </p:sp>
    </p:spTree>
    <p:extLst>
      <p:ext uri="{BB962C8B-B14F-4D97-AF65-F5344CB8AC3E}">
        <p14:creationId xmlns:p14="http://schemas.microsoft.com/office/powerpoint/2010/main" val="72523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24</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259330" y="2691937"/>
            <a:ext cx="767334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Exercise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
        <p:nvSpPr>
          <p:cNvPr id="2" name="TextBox 1">
            <a:extLst>
              <a:ext uri="{FF2B5EF4-FFF2-40B4-BE49-F238E27FC236}">
                <a16:creationId xmlns:a16="http://schemas.microsoft.com/office/drawing/2014/main" id="{146467EB-5F94-C8DD-4082-A5CE28C59832}"/>
              </a:ext>
            </a:extLst>
          </p:cNvPr>
          <p:cNvSpPr txBox="1"/>
          <p:nvPr/>
        </p:nvSpPr>
        <p:spPr>
          <a:xfrm>
            <a:off x="8833156" y="3745583"/>
            <a:ext cx="195401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1&amp;2</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25</a:t>
            </a:fld>
            <a:endParaRPr lang="en-US"/>
          </a:p>
        </p:txBody>
      </p:sp>
      <p:sp>
        <p:nvSpPr>
          <p:cNvPr id="5" name="TextBox 4">
            <a:extLst>
              <a:ext uri="{FF2B5EF4-FFF2-40B4-BE49-F238E27FC236}">
                <a16:creationId xmlns:a16="http://schemas.microsoft.com/office/drawing/2014/main" id="{270AC925-CACA-61AE-C8C9-810EB384B4E0}"/>
              </a:ext>
            </a:extLst>
          </p:cNvPr>
          <p:cNvSpPr txBox="1"/>
          <p:nvPr/>
        </p:nvSpPr>
        <p:spPr>
          <a:xfrm>
            <a:off x="7450954" y="4621241"/>
            <a:ext cx="823355" cy="276999"/>
          </a:xfrm>
          <a:prstGeom prst="rect">
            <a:avLst/>
          </a:prstGeom>
          <a:noFill/>
        </p:spPr>
        <p:txBody>
          <a:bodyPr wrap="square" rtlCol="0">
            <a:spAutoFit/>
          </a:bodyPr>
          <a:lstStyle/>
          <a:p>
            <a:pPr algn="ctr"/>
            <a:r>
              <a:rPr lang="de-DE" sz="1200" dirty="0">
                <a:solidFill>
                  <a:schemeClr val="bg1">
                    <a:lumMod val="50000"/>
                  </a:schemeClr>
                </a:solidFill>
              </a:rPr>
              <a:t>e.g.</a:t>
            </a:r>
            <a:endParaRPr lang="en-US" sz="1200" dirty="0">
              <a:solidFill>
                <a:schemeClr val="bg1">
                  <a:lumMod val="50000"/>
                </a:schemeClr>
              </a:solidFill>
            </a:endParaRPr>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26</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27</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28</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29</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5265807" y="2517344"/>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30</a:t>
            </a:fld>
            <a:endParaRPr lang="en-US"/>
          </a:p>
        </p:txBody>
      </p:sp>
      <p:pic>
        <p:nvPicPr>
          <p:cNvPr id="16" name="Graphic 15" descr="Artificial Intelligence with solid fill">
            <a:extLst>
              <a:ext uri="{FF2B5EF4-FFF2-40B4-BE49-F238E27FC236}">
                <a16:creationId xmlns:a16="http://schemas.microsoft.com/office/drawing/2014/main" id="{85B342CA-7FC0-3F65-DF36-0A8E5AD716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17" name="Graphic 16" descr="Paper with solid fill">
            <a:extLst>
              <a:ext uri="{FF2B5EF4-FFF2-40B4-BE49-F238E27FC236}">
                <a16:creationId xmlns:a16="http://schemas.microsoft.com/office/drawing/2014/main" id="{0101BAAB-2E13-0E88-4C83-5C9B5901B9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9947" y="2971800"/>
            <a:ext cx="914400" cy="914400"/>
          </a:xfrm>
          <a:prstGeom prst="rect">
            <a:avLst/>
          </a:prstGeom>
        </p:spPr>
      </p:pic>
      <p:sp>
        <p:nvSpPr>
          <p:cNvPr id="18" name="TextBox 17">
            <a:extLst>
              <a:ext uri="{FF2B5EF4-FFF2-40B4-BE49-F238E27FC236}">
                <a16:creationId xmlns:a16="http://schemas.microsoft.com/office/drawing/2014/main" id="{CED319DA-6F82-1E3B-BE31-25EE8421FB38}"/>
              </a:ext>
            </a:extLst>
          </p:cNvPr>
          <p:cNvSpPr txBox="1"/>
          <p:nvPr/>
        </p:nvSpPr>
        <p:spPr>
          <a:xfrm>
            <a:off x="3935129" y="3814948"/>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19" name="Straight Arrow Connector 18">
            <a:extLst>
              <a:ext uri="{FF2B5EF4-FFF2-40B4-BE49-F238E27FC236}">
                <a16:creationId xmlns:a16="http://schemas.microsoft.com/office/drawing/2014/main" id="{85A18729-CDCB-262A-1B7D-5547839AF2C5}"/>
              </a:ext>
            </a:extLst>
          </p:cNvPr>
          <p:cNvCxnSpPr>
            <a:cxnSpLocks/>
            <a:stCxn id="17" idx="3"/>
            <a:endCxn id="16"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B9DAB0DC-7DDA-FFCC-430F-7F2C0A01B806}"/>
              </a:ext>
            </a:extLst>
          </p:cNvPr>
          <p:cNvSpPr txBox="1"/>
          <p:nvPr/>
        </p:nvSpPr>
        <p:spPr>
          <a:xfrm>
            <a:off x="5530031" y="3805424"/>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2" name="Straight Arrow Connector 31">
            <a:extLst>
              <a:ext uri="{FF2B5EF4-FFF2-40B4-BE49-F238E27FC236}">
                <a16:creationId xmlns:a16="http://schemas.microsoft.com/office/drawing/2014/main" id="{1BCB19B5-6BF2-778B-DCC6-2CA52B555989}"/>
              </a:ext>
            </a:extLst>
          </p:cNvPr>
          <p:cNvCxnSpPr>
            <a:cxnSpLocks/>
            <a:stCxn id="44" idx="2"/>
            <a:endCxn id="16" idx="0"/>
          </p:cNvCxnSpPr>
          <p:nvPr/>
        </p:nvCxnSpPr>
        <p:spPr>
          <a:xfrm>
            <a:off x="6222374" y="2253025"/>
            <a:ext cx="0" cy="7215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 name="Group 3">
            <a:extLst>
              <a:ext uri="{FF2B5EF4-FFF2-40B4-BE49-F238E27FC236}">
                <a16:creationId xmlns:a16="http://schemas.microsoft.com/office/drawing/2014/main" id="{3411F453-BAEE-09EF-A873-5F23E21E0562}"/>
              </a:ext>
            </a:extLst>
          </p:cNvPr>
          <p:cNvGrpSpPr/>
          <p:nvPr/>
        </p:nvGrpSpPr>
        <p:grpSpPr>
          <a:xfrm>
            <a:off x="5467302" y="1027906"/>
            <a:ext cx="1510144" cy="1225119"/>
            <a:chOff x="6095309" y="1807314"/>
            <a:chExt cx="1510144" cy="1225119"/>
          </a:xfrm>
        </p:grpSpPr>
        <p:sp>
          <p:nvSpPr>
            <p:cNvPr id="44" name="TextBox 43">
              <a:extLst>
                <a:ext uri="{FF2B5EF4-FFF2-40B4-BE49-F238E27FC236}">
                  <a16:creationId xmlns:a16="http://schemas.microsoft.com/office/drawing/2014/main" id="{394CCEBF-EDC4-E997-BE81-8DB02A09F630}"/>
                </a:ext>
              </a:extLst>
            </p:cNvPr>
            <p:cNvSpPr txBox="1"/>
            <p:nvPr/>
          </p:nvSpPr>
          <p:spPr>
            <a:xfrm>
              <a:off x="6095309" y="27246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45" name="Graphic 44" descr="Hierarchy with solid fill">
              <a:extLst>
                <a:ext uri="{FF2B5EF4-FFF2-40B4-BE49-F238E27FC236}">
                  <a16:creationId xmlns:a16="http://schemas.microsoft.com/office/drawing/2014/main" id="{122B66F3-FCA7-843E-1D6A-7D0A555957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5651" y="1807314"/>
              <a:ext cx="469459" cy="469459"/>
            </a:xfrm>
            <a:prstGeom prst="rect">
              <a:avLst/>
            </a:prstGeom>
          </p:spPr>
        </p:pic>
        <p:pic>
          <p:nvPicPr>
            <p:cNvPr id="46" name="Graphic 45" descr="Linear Graph with solid fill">
              <a:extLst>
                <a:ext uri="{FF2B5EF4-FFF2-40B4-BE49-F238E27FC236}">
                  <a16:creationId xmlns:a16="http://schemas.microsoft.com/office/drawing/2014/main" id="{45C53416-7E3C-924E-AECB-EEF157A42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05581" y="2242352"/>
              <a:ext cx="469459" cy="469459"/>
            </a:xfrm>
            <a:prstGeom prst="rect">
              <a:avLst/>
            </a:prstGeom>
          </p:spPr>
        </p:pic>
        <p:pic>
          <p:nvPicPr>
            <p:cNvPr id="47" name="Graphic 46" descr="Periodic Graph with solid fill">
              <a:extLst>
                <a:ext uri="{FF2B5EF4-FFF2-40B4-BE49-F238E27FC236}">
                  <a16:creationId xmlns:a16="http://schemas.microsoft.com/office/drawing/2014/main" id="{44B22983-92B8-9777-0C8B-D9FE192B28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73798" y="22570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31</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222700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mc:Choice xmlns:a14="http://schemas.microsoft.com/office/drawing/2010/main"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94120862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sz="1800" b="1" dirty="0">
                            <a:solidFill>
                              <a:srgbClr val="102F36"/>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800" b="1" dirty="0">
                            <a:solidFill>
                              <a:srgbClr val="102F36"/>
                            </a:solidFill>
                            <a:latin typeface="+mn-lt"/>
                          </a:endParaRPr>
                        </a:p>
                      </a:txBody>
                      <a:tcP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94120862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GB" sz="1800" b="1" dirty="0">
                            <a:solidFill>
                              <a:srgbClr val="102F36"/>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800" b="1" dirty="0">
                            <a:solidFill>
                              <a:srgbClr val="102F36"/>
                            </a:solidFill>
                            <a:latin typeface="+mn-lt"/>
                          </a:endParaRPr>
                        </a:p>
                      </a:txBody>
                      <a:tcP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32</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4373880"/>
            <a:ext cx="3009900" cy="1982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7573132" y="4008239"/>
            <a:ext cx="1246902" cy="3449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mc:Choice xmlns:a14="http://schemas.microsoft.com/office/drawing/2010/main"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33</a:t>
            </a:fld>
            <a:endParaRPr lang="en-US"/>
          </a:p>
        </p:txBody>
      </p:sp>
    </p:spTree>
    <p:extLst>
      <p:ext uri="{BB962C8B-B14F-4D97-AF65-F5344CB8AC3E}">
        <p14:creationId xmlns:p14="http://schemas.microsoft.com/office/powerpoint/2010/main" val="330356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34</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35</a:t>
            </a:fld>
            <a:endParaRPr lang="en-US"/>
          </a:p>
        </p:txBody>
      </p:sp>
    </p:spTree>
    <p:extLst>
      <p:ext uri="{BB962C8B-B14F-4D97-AF65-F5344CB8AC3E}">
        <p14:creationId xmlns:p14="http://schemas.microsoft.com/office/powerpoint/2010/main" val="2803200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36</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19350" y="1895924"/>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
        <p:nvSpPr>
          <p:cNvPr id="2" name="TextBox 1">
            <a:extLst>
              <a:ext uri="{FF2B5EF4-FFF2-40B4-BE49-F238E27FC236}">
                <a16:creationId xmlns:a16="http://schemas.microsoft.com/office/drawing/2014/main" id="{3707D464-5F8F-953F-0AB4-B41E9D09A23F}"/>
              </a:ext>
            </a:extLst>
          </p:cNvPr>
          <p:cNvSpPr txBox="1"/>
          <p:nvPr/>
        </p:nvSpPr>
        <p:spPr>
          <a:xfrm>
            <a:off x="2034898" y="3638638"/>
            <a:ext cx="8122204"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 Exercise 3&amp;4</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37</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38</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39</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40</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6461123"/>
              </p:ext>
            </p:extLst>
          </p:nvPr>
        </p:nvGraphicFramePr>
        <p:xfrm>
          <a:off x="1222847" y="2501900"/>
          <a:ext cx="9746306" cy="1854200"/>
        </p:xfrm>
        <a:graphic>
          <a:graphicData uri="http://schemas.openxmlformats.org/drawingml/2006/table">
            <a:tbl>
              <a:tblPr firstRow="1" bandRow="1">
                <a:tableStyleId>{91EBBBCC-DAD2-459C-BE2E-F6DE35CF9A28}</a:tableStyleId>
              </a:tblPr>
              <a:tblGrid>
                <a:gridCol w="1755205">
                  <a:extLst>
                    <a:ext uri="{9D8B030D-6E8A-4147-A177-3AD203B41FA5}">
                      <a16:colId xmlns:a16="http://schemas.microsoft.com/office/drawing/2014/main" val="2188072953"/>
                    </a:ext>
                  </a:extLst>
                </a:gridCol>
                <a:gridCol w="1755205">
                  <a:extLst>
                    <a:ext uri="{9D8B030D-6E8A-4147-A177-3AD203B41FA5}">
                      <a16:colId xmlns:a16="http://schemas.microsoft.com/office/drawing/2014/main" val="488374491"/>
                    </a:ext>
                  </a:extLst>
                </a:gridCol>
                <a:gridCol w="1755205">
                  <a:extLst>
                    <a:ext uri="{9D8B030D-6E8A-4147-A177-3AD203B41FA5}">
                      <a16:colId xmlns:a16="http://schemas.microsoft.com/office/drawing/2014/main" val="277328378"/>
                    </a:ext>
                  </a:extLst>
                </a:gridCol>
                <a:gridCol w="1755205">
                  <a:extLst>
                    <a:ext uri="{9D8B030D-6E8A-4147-A177-3AD203B41FA5}">
                      <a16:colId xmlns:a16="http://schemas.microsoft.com/office/drawing/2014/main" val="3779122360"/>
                    </a:ext>
                  </a:extLst>
                </a:gridCol>
                <a:gridCol w="2725486">
                  <a:extLst>
                    <a:ext uri="{9D8B030D-6E8A-4147-A177-3AD203B41FA5}">
                      <a16:colId xmlns:a16="http://schemas.microsoft.com/office/drawing/2014/main" val="1481424149"/>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Will visit Iceland?</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Yes</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No</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tc>
                  <a:txBody>
                    <a:bodyPr/>
                    <a:lstStyle/>
                    <a:p>
                      <a:r>
                        <a:rPr lang="de-DE" dirty="0">
                          <a:latin typeface="Consolas" panose="020B0609020204030204" pitchFamily="49" charset="0"/>
                        </a:rPr>
                        <a:t>Yes</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tc>
                  <a:txBody>
                    <a:bodyPr/>
                    <a:lstStyle/>
                    <a:p>
                      <a:r>
                        <a:rPr lang="de-DE" dirty="0">
                          <a:latin typeface="Consolas" panose="020B0609020204030204" pitchFamily="49" charset="0"/>
                        </a:rPr>
                        <a:t>No</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2387654834"/>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133085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46854734"/>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Norway</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289528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TotalTime>
  <Words>3727</Words>
  <Application>Microsoft Office PowerPoint</Application>
  <PresentationFormat>Widescreen</PresentationFormat>
  <Paragraphs>792</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Calibri Light</vt:lpstr>
      <vt:lpstr>Cambria Math</vt:lpstr>
      <vt:lpstr>Consolas</vt:lpstr>
      <vt:lpstr>IBM Plex Sans</vt:lpstr>
      <vt:lpstr>inherit</vt:lpstr>
      <vt:lpstr>pragmatica-extended</vt:lpstr>
      <vt:lpstr>Segoe UI</vt:lpstr>
      <vt:lpstr>Wingdings</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Iris-Dataset</vt:lpstr>
      <vt:lpstr>Iris-Dataset</vt:lpstr>
      <vt:lpstr>PowerPoint Presentation</vt:lpstr>
      <vt:lpstr>PowerPoint Presentation</vt:lpstr>
      <vt:lpstr>PowerPoint Presentation</vt:lpstr>
      <vt:lpstr>Model selection</vt:lpstr>
      <vt:lpstr>Model training</vt:lpstr>
      <vt:lpstr>Model training - Data set split</vt:lpstr>
      <vt:lpstr>PowerPoint Presentation</vt:lpstr>
      <vt:lpstr>Model Evaluation</vt:lpstr>
      <vt:lpstr>Model training</vt:lpstr>
      <vt:lpstr>Model Evaluation</vt:lpstr>
      <vt:lpstr>Model evaluation - Confusion Matrix</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162</cp:revision>
  <dcterms:created xsi:type="dcterms:W3CDTF">2022-07-27T12:43:39Z</dcterms:created>
  <dcterms:modified xsi:type="dcterms:W3CDTF">2022-08-21T22:47:55Z</dcterms:modified>
</cp:coreProperties>
</file>